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E1E1E1"/>
          </a:solidFill>
        </a:fill>
      </a:tcStyle>
    </a:wholeTbl>
    <a:band2H>
      <a:tcTxStyle/>
      <a:tcStyle>
        <a:tcBdr/>
        <a:fill>
          <a:solidFill>
            <a:srgbClr val="F1F1F1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4">
              <a:lumOff val="54893"/>
            </a:schemeClr>
          </a:solidFill>
        </a:fill>
      </a:tcStyle>
    </a:wholeTbl>
    <a:band2H>
      <a:tcTxStyle/>
      <a:tcStyle>
        <a:tcBdr/>
        <a:fill>
          <a:solidFill>
            <a:srgbClr val="FBFBFB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EFFFF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EFFFF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4">
              <a:lumOff val="57835"/>
            </a:schemeClr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4" autoAdjust="0"/>
    <p:restoredTop sz="94379"/>
  </p:normalViewPr>
  <p:slideViewPr>
    <p:cSldViewPr snapToGrid="0" snapToObjects="1">
      <p:cViewPr varScale="1">
        <p:scale>
          <a:sx n="110" d="100"/>
          <a:sy n="110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alicebusi\Downloads\DATI%20ADP-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/192.168.1.150\ambito9\Area%20Amministrativa\PIANO%20DI%20ZONA\Co-Progettazione%20Disabilit&#224;\coprogettazione%202022\DATI%20ADP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/192.168.1.150\ambito9\Area%20Amministrativa\PIANO%20DI%20ZONA\Co-Progettazione%20Disabilit&#224;\coprogettazione%202022\Riepilogo%20cas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FFC000"/>
            </a:solidFill>
          </c:spPr>
          <c:explosion val="9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83-3A4A-8963-06F2F55E446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83-3A4A-8963-06F2F55E446C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83-3A4A-8963-06F2F55E446C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83-3A4A-8963-06F2F55E446C}"/>
              </c:ext>
            </c:extLst>
          </c:dPt>
          <c:cat>
            <c:strRef>
              <c:f>Riepilogo!$A$1:$D$1</c:f>
              <c:strCache>
                <c:ptCount val="4"/>
                <c:pt idx="0">
                  <c:v>Totale ore infanzia</c:v>
                </c:pt>
                <c:pt idx="1">
                  <c:v>Totale ore primaria</c:v>
                </c:pt>
                <c:pt idx="2">
                  <c:v>Totale ore secondaria I^ grado</c:v>
                </c:pt>
                <c:pt idx="3">
                  <c:v>Totale ore secondaria II^ grado2</c:v>
                </c:pt>
              </c:strCache>
            </c:strRef>
          </c:cat>
          <c:val>
            <c:numRef>
              <c:f>Riepilogo!$A$2:$D$2</c:f>
              <c:numCache>
                <c:formatCode>General</c:formatCode>
                <c:ptCount val="4"/>
                <c:pt idx="0" formatCode="0.00">
                  <c:v>37312.33</c:v>
                </c:pt>
                <c:pt idx="1">
                  <c:v>77247.899999999994</c:v>
                </c:pt>
                <c:pt idx="2">
                  <c:v>36515.56</c:v>
                </c:pt>
                <c:pt idx="3">
                  <c:v>57390.209999999992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83-3A4A-8963-06F2F55E44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782870663973225"/>
          <c:w val="0.91496073352139906"/>
          <c:h val="7.84348860040430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Riepilogo!$B$5</c:f>
              <c:strCache>
                <c:ptCount val="1"/>
                <c:pt idx="0">
                  <c:v>A.S 2019-2020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Riepilogo!$A$6:$A$25</c:f>
              <c:strCache>
                <c:ptCount val="20"/>
                <c:pt idx="0">
                  <c:v>ALFIANELLO</c:v>
                </c:pt>
                <c:pt idx="1">
                  <c:v>BASSANO B.NO</c:v>
                </c:pt>
                <c:pt idx="2">
                  <c:v>BAGNOLO MELLA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SAN 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Riepilogo!$B$6:$B$25</c:f>
              <c:numCache>
                <c:formatCode>General</c:formatCode>
                <c:ptCount val="20"/>
                <c:pt idx="0">
                  <c:v>608.04999999999995</c:v>
                </c:pt>
                <c:pt idx="1">
                  <c:v>1028.42</c:v>
                </c:pt>
                <c:pt idx="2" formatCode="#,##0.00">
                  <c:v>9988.09</c:v>
                </c:pt>
                <c:pt idx="3">
                  <c:v>565.08000000000004</c:v>
                </c:pt>
                <c:pt idx="4">
                  <c:v>1315</c:v>
                </c:pt>
                <c:pt idx="5">
                  <c:v>1971</c:v>
                </c:pt>
                <c:pt idx="6">
                  <c:v>5155</c:v>
                </c:pt>
                <c:pt idx="7">
                  <c:v>2727.41</c:v>
                </c:pt>
                <c:pt idx="8">
                  <c:v>2073.16</c:v>
                </c:pt>
                <c:pt idx="9">
                  <c:v>10167.43</c:v>
                </c:pt>
                <c:pt idx="10">
                  <c:v>8109.58</c:v>
                </c:pt>
                <c:pt idx="11">
                  <c:v>1167.6600000000001</c:v>
                </c:pt>
                <c:pt idx="12" formatCode="0.00">
                  <c:v>3034.2200000000003</c:v>
                </c:pt>
                <c:pt idx="13">
                  <c:v>1508.9</c:v>
                </c:pt>
                <c:pt idx="14" formatCode="0.00">
                  <c:v>5198.75</c:v>
                </c:pt>
                <c:pt idx="15">
                  <c:v>850.67000000000007</c:v>
                </c:pt>
                <c:pt idx="16">
                  <c:v>3221.93</c:v>
                </c:pt>
                <c:pt idx="17">
                  <c:v>696.5</c:v>
                </c:pt>
                <c:pt idx="18">
                  <c:v>1941.91</c:v>
                </c:pt>
                <c:pt idx="19">
                  <c:v>1233.3400000000001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C2-AE42-9914-0C0F0716B141}"/>
            </c:ext>
          </c:extLst>
        </c:ser>
        <c:ser>
          <c:idx val="1"/>
          <c:order val="1"/>
          <c:tx>
            <c:strRef>
              <c:f>Riepilogo!$C$5</c:f>
              <c:strCache>
                <c:ptCount val="1"/>
                <c:pt idx="0">
                  <c:v>A.S 2020-2021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Riepilogo!$A$6:$A$25</c:f>
              <c:strCache>
                <c:ptCount val="20"/>
                <c:pt idx="0">
                  <c:v>ALFIANELLO</c:v>
                </c:pt>
                <c:pt idx="1">
                  <c:v>BASSANO B.NO</c:v>
                </c:pt>
                <c:pt idx="2">
                  <c:v>BAGNOLO MELLA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SAN 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Riepilogo!$C$6:$C$25</c:f>
              <c:numCache>
                <c:formatCode>General</c:formatCode>
                <c:ptCount val="20"/>
                <c:pt idx="0">
                  <c:v>1325.2</c:v>
                </c:pt>
                <c:pt idx="1">
                  <c:v>1210.75</c:v>
                </c:pt>
                <c:pt idx="2">
                  <c:v>15535.49</c:v>
                </c:pt>
                <c:pt idx="3">
                  <c:v>779</c:v>
                </c:pt>
                <c:pt idx="4">
                  <c:v>2265</c:v>
                </c:pt>
                <c:pt idx="5">
                  <c:v>2509.5</c:v>
                </c:pt>
                <c:pt idx="6">
                  <c:v>8982.01</c:v>
                </c:pt>
                <c:pt idx="7">
                  <c:v>4298.92</c:v>
                </c:pt>
                <c:pt idx="8" formatCode="0.00">
                  <c:v>3400.7299999999996</c:v>
                </c:pt>
                <c:pt idx="9" formatCode="0.00">
                  <c:v>15946.33</c:v>
                </c:pt>
                <c:pt idx="10" formatCode="0.00">
                  <c:v>14094.49</c:v>
                </c:pt>
                <c:pt idx="11" formatCode="0.00">
                  <c:v>1746.75</c:v>
                </c:pt>
                <c:pt idx="12" formatCode="0.00">
                  <c:v>4709.8500000000004</c:v>
                </c:pt>
                <c:pt idx="13" formatCode="0.00">
                  <c:v>1646.5</c:v>
                </c:pt>
                <c:pt idx="14" formatCode="0.00">
                  <c:v>7601.31</c:v>
                </c:pt>
                <c:pt idx="15" formatCode="0.00">
                  <c:v>1471.08</c:v>
                </c:pt>
                <c:pt idx="16" formatCode="0.00">
                  <c:v>4701.1200000000008</c:v>
                </c:pt>
                <c:pt idx="17" formatCode="0.00">
                  <c:v>1143.92</c:v>
                </c:pt>
                <c:pt idx="18" formatCode="0.00">
                  <c:v>3849.4</c:v>
                </c:pt>
                <c:pt idx="19" formatCode="0.00">
                  <c:v>984.46999999999991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C2-AE42-9914-0C0F0716B141}"/>
            </c:ext>
          </c:extLst>
        </c:ser>
        <c:ser>
          <c:idx val="2"/>
          <c:order val="2"/>
          <c:tx>
            <c:strRef>
              <c:f>Riepilogo!$D$5</c:f>
              <c:strCache>
                <c:ptCount val="1"/>
                <c:pt idx="0">
                  <c:v>AS 2021-2022 (dati aggiornati al 31/12/2021)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Riepilogo!$A$6:$A$25</c:f>
              <c:strCache>
                <c:ptCount val="20"/>
                <c:pt idx="0">
                  <c:v>ALFIANELLO</c:v>
                </c:pt>
                <c:pt idx="1">
                  <c:v>BASSANO B.NO</c:v>
                </c:pt>
                <c:pt idx="2">
                  <c:v>BAGNOLO MELLA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SAN 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Riepilogo!$D$6:$D$25</c:f>
              <c:numCache>
                <c:formatCode>General</c:formatCode>
                <c:ptCount val="20"/>
                <c:pt idx="0">
                  <c:v>619</c:v>
                </c:pt>
                <c:pt idx="1">
                  <c:v>590.58000000000004</c:v>
                </c:pt>
                <c:pt idx="2">
                  <c:v>9091.6</c:v>
                </c:pt>
                <c:pt idx="3">
                  <c:v>320.05</c:v>
                </c:pt>
                <c:pt idx="4">
                  <c:v>856.42</c:v>
                </c:pt>
                <c:pt idx="5">
                  <c:v>1327</c:v>
                </c:pt>
                <c:pt idx="6">
                  <c:v>4022.99</c:v>
                </c:pt>
                <c:pt idx="7">
                  <c:v>2359.25</c:v>
                </c:pt>
                <c:pt idx="8">
                  <c:v>1566.82</c:v>
                </c:pt>
                <c:pt idx="9">
                  <c:v>6598.23</c:v>
                </c:pt>
                <c:pt idx="10">
                  <c:v>7479.42</c:v>
                </c:pt>
                <c:pt idx="11">
                  <c:v>897.5200000000001</c:v>
                </c:pt>
                <c:pt idx="12" formatCode="0.00">
                  <c:v>1587.52</c:v>
                </c:pt>
                <c:pt idx="13" formatCode="0.00">
                  <c:v>622</c:v>
                </c:pt>
                <c:pt idx="14" formatCode="0.00">
                  <c:v>3493.49</c:v>
                </c:pt>
                <c:pt idx="15">
                  <c:v>669.67000000000007</c:v>
                </c:pt>
                <c:pt idx="16">
                  <c:v>1825.83</c:v>
                </c:pt>
                <c:pt idx="17" formatCode="0.00">
                  <c:v>462.3</c:v>
                </c:pt>
                <c:pt idx="18">
                  <c:v>1668.83</c:v>
                </c:pt>
                <c:pt idx="19">
                  <c:v>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C2-AE42-9914-0C0F0716B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1422144"/>
        <c:axId val="311411952"/>
      </c:barChart>
      <c:catAx>
        <c:axId val="31142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rlow Medium" pitchFamily="2" charset="77"/>
                <a:ea typeface="+mn-ea"/>
                <a:cs typeface="+mn-cs"/>
              </a:defRPr>
            </a:pPr>
            <a:endParaRPr lang="it-IT"/>
          </a:p>
        </c:txPr>
        <c:crossAx val="311411952"/>
        <c:crosses val="autoZero"/>
        <c:auto val="1"/>
        <c:lblAlgn val="ctr"/>
        <c:lblOffset val="100"/>
        <c:noMultiLvlLbl val="0"/>
      </c:catAx>
      <c:valAx>
        <c:axId val="311411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rlow Medium" pitchFamily="2" charset="77"/>
                <a:ea typeface="+mn-ea"/>
                <a:cs typeface="+mn-cs"/>
              </a:defRPr>
            </a:pPr>
            <a:endParaRPr lang="it-IT"/>
          </a:p>
        </c:txPr>
        <c:crossAx val="31142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rlow Medium" pitchFamily="2" charset="77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 2019/2020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Alfianello</c:v>
                </c:pt>
                <c:pt idx="1">
                  <c:v>Bagnolo M</c:v>
                </c:pt>
                <c:pt idx="2">
                  <c:v>Bassano B.no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S.Gervasio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Foglio1!$B$3:$B$22</c:f>
              <c:numCache>
                <c:formatCode>General</c:formatCode>
                <c:ptCount val="20"/>
                <c:pt idx="0">
                  <c:v>2</c:v>
                </c:pt>
                <c:pt idx="1">
                  <c:v>37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10</c:v>
                </c:pt>
                <c:pt idx="6">
                  <c:v>17</c:v>
                </c:pt>
                <c:pt idx="7">
                  <c:v>14</c:v>
                </c:pt>
                <c:pt idx="8">
                  <c:v>13</c:v>
                </c:pt>
                <c:pt idx="9">
                  <c:v>44</c:v>
                </c:pt>
                <c:pt idx="10">
                  <c:v>36</c:v>
                </c:pt>
                <c:pt idx="11">
                  <c:v>5</c:v>
                </c:pt>
                <c:pt idx="12">
                  <c:v>14</c:v>
                </c:pt>
                <c:pt idx="13">
                  <c:v>7</c:v>
                </c:pt>
                <c:pt idx="14">
                  <c:v>18</c:v>
                </c:pt>
                <c:pt idx="15">
                  <c:v>3</c:v>
                </c:pt>
                <c:pt idx="16">
                  <c:v>14</c:v>
                </c:pt>
                <c:pt idx="17">
                  <c:v>3</c:v>
                </c:pt>
                <c:pt idx="18">
                  <c:v>12</c:v>
                </c:pt>
                <c:pt idx="1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4D-6049-BE98-70096F0965D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AS 2020/2021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Alfianello</c:v>
                </c:pt>
                <c:pt idx="1">
                  <c:v>Bagnolo M</c:v>
                </c:pt>
                <c:pt idx="2">
                  <c:v>Bassano B.no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S.Gervasio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Foglio1!$C$3:$C$22</c:f>
              <c:numCache>
                <c:formatCode>General</c:formatCode>
                <c:ptCount val="20"/>
                <c:pt idx="0">
                  <c:v>3</c:v>
                </c:pt>
                <c:pt idx="1">
                  <c:v>39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10</c:v>
                </c:pt>
                <c:pt idx="6">
                  <c:v>22</c:v>
                </c:pt>
                <c:pt idx="7">
                  <c:v>16</c:v>
                </c:pt>
                <c:pt idx="8">
                  <c:v>12</c:v>
                </c:pt>
                <c:pt idx="9">
                  <c:v>45</c:v>
                </c:pt>
                <c:pt idx="10">
                  <c:v>37</c:v>
                </c:pt>
                <c:pt idx="11">
                  <c:v>4</c:v>
                </c:pt>
                <c:pt idx="12">
                  <c:v>14</c:v>
                </c:pt>
                <c:pt idx="13">
                  <c:v>5</c:v>
                </c:pt>
                <c:pt idx="14">
                  <c:v>18</c:v>
                </c:pt>
                <c:pt idx="15">
                  <c:v>3</c:v>
                </c:pt>
                <c:pt idx="16">
                  <c:v>12</c:v>
                </c:pt>
                <c:pt idx="17">
                  <c:v>3</c:v>
                </c:pt>
                <c:pt idx="18">
                  <c:v>17</c:v>
                </c:pt>
                <c:pt idx="1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4D-6049-BE98-70096F0965D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AS 2021/2022 ( dati al 31/2/21)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Alfianello</c:v>
                </c:pt>
                <c:pt idx="1">
                  <c:v>Bagnolo M</c:v>
                </c:pt>
                <c:pt idx="2">
                  <c:v>Bassano B.no</c:v>
                </c:pt>
                <c:pt idx="3">
                  <c:v>Cigole</c:v>
                </c:pt>
                <c:pt idx="4">
                  <c:v>Fiesse</c:v>
                </c:pt>
                <c:pt idx="5">
                  <c:v>Gambara</c:v>
                </c:pt>
                <c:pt idx="6">
                  <c:v>Ghedi</c:v>
                </c:pt>
                <c:pt idx="7">
                  <c:v>Gottolengo</c:v>
                </c:pt>
                <c:pt idx="8">
                  <c:v>Isorella</c:v>
                </c:pt>
                <c:pt idx="9">
                  <c:v>Leno</c:v>
                </c:pt>
                <c:pt idx="10">
                  <c:v>Manerbio</c:v>
                </c:pt>
                <c:pt idx="11">
                  <c:v>Milzano</c:v>
                </c:pt>
                <c:pt idx="12">
                  <c:v>Offlaga</c:v>
                </c:pt>
                <c:pt idx="13">
                  <c:v>Pavone Mella</c:v>
                </c:pt>
                <c:pt idx="14">
                  <c:v>Pontevico</c:v>
                </c:pt>
                <c:pt idx="15">
                  <c:v>Pralboino</c:v>
                </c:pt>
                <c:pt idx="16">
                  <c:v>S.Gervasio B.no</c:v>
                </c:pt>
                <c:pt idx="17">
                  <c:v>Seniga</c:v>
                </c:pt>
                <c:pt idx="18">
                  <c:v>Verolanuova</c:v>
                </c:pt>
                <c:pt idx="19">
                  <c:v>Verolavecchia</c:v>
                </c:pt>
              </c:strCache>
            </c:strRef>
          </c:cat>
          <c:val>
            <c:numRef>
              <c:f>Foglio1!$D$3:$D$22</c:f>
              <c:numCache>
                <c:formatCode>General</c:formatCode>
                <c:ptCount val="20"/>
                <c:pt idx="0">
                  <c:v>5</c:v>
                </c:pt>
                <c:pt idx="1">
                  <c:v>54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10</c:v>
                </c:pt>
                <c:pt idx="6">
                  <c:v>24</c:v>
                </c:pt>
                <c:pt idx="7">
                  <c:v>14</c:v>
                </c:pt>
                <c:pt idx="8">
                  <c:v>11</c:v>
                </c:pt>
                <c:pt idx="9">
                  <c:v>46</c:v>
                </c:pt>
                <c:pt idx="10">
                  <c:v>47</c:v>
                </c:pt>
                <c:pt idx="11">
                  <c:v>5</c:v>
                </c:pt>
                <c:pt idx="12">
                  <c:v>11</c:v>
                </c:pt>
                <c:pt idx="13">
                  <c:v>5</c:v>
                </c:pt>
                <c:pt idx="14">
                  <c:v>16</c:v>
                </c:pt>
                <c:pt idx="15">
                  <c:v>3</c:v>
                </c:pt>
                <c:pt idx="16">
                  <c:v>12</c:v>
                </c:pt>
                <c:pt idx="17">
                  <c:v>3</c:v>
                </c:pt>
                <c:pt idx="18">
                  <c:v>19</c:v>
                </c:pt>
                <c:pt idx="1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4D-6049-BE98-70096F0965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0326728"/>
        <c:axId val="310329472"/>
      </c:barChart>
      <c:catAx>
        <c:axId val="310326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rlow Medium" pitchFamily="2" charset="77"/>
                <a:ea typeface="+mn-ea"/>
                <a:cs typeface="+mn-cs"/>
              </a:defRPr>
            </a:pPr>
            <a:endParaRPr lang="it-IT"/>
          </a:p>
        </c:txPr>
        <c:crossAx val="310329472"/>
        <c:crosses val="autoZero"/>
        <c:auto val="1"/>
        <c:lblAlgn val="ctr"/>
        <c:lblOffset val="100"/>
        <c:noMultiLvlLbl val="0"/>
      </c:catAx>
      <c:valAx>
        <c:axId val="310329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10326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rlow Medium" pitchFamily="2" charset="77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83" name="Shape 4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2857642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6"/>
          <p:cNvSpPr>
            <a:spLocks noGrp="1"/>
          </p:cNvSpPr>
          <p:nvPr>
            <p:ph type="pic" sz="half" idx="21"/>
          </p:nvPr>
        </p:nvSpPr>
        <p:spPr>
          <a:xfrm>
            <a:off x="7507288" y="0"/>
            <a:ext cx="3911601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3" name="Titolo Testo"/>
          <p:cNvSpPr txBox="1">
            <a:spLocks noGrp="1"/>
          </p:cNvSpPr>
          <p:nvPr>
            <p:ph type="title"/>
          </p:nvPr>
        </p:nvSpPr>
        <p:spPr>
          <a:xfrm>
            <a:off x="762000" y="1158301"/>
            <a:ext cx="6013476" cy="2596613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403;p33"/>
          <p:cNvSpPr/>
          <p:nvPr/>
        </p:nvSpPr>
        <p:spPr>
          <a:xfrm flipH="1">
            <a:off x="2268199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Google Shape;1405;p33"/>
          <p:cNvSpPr/>
          <p:nvPr/>
        </p:nvSpPr>
        <p:spPr>
          <a:xfrm>
            <a:off x="-135467" y="5506139"/>
            <a:ext cx="9321859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Google Shape;1407;p33"/>
          <p:cNvSpPr/>
          <p:nvPr/>
        </p:nvSpPr>
        <p:spPr>
          <a:xfrm flipH="1">
            <a:off x="5971597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Rectangle 20"/>
          <p:cNvSpPr/>
          <p:nvPr/>
        </p:nvSpPr>
        <p:spPr>
          <a:xfrm>
            <a:off x="1998508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0" name="Company timeline"/>
          <p:cNvSpPr txBox="1">
            <a:spLocks noGrp="1"/>
          </p:cNvSpPr>
          <p:nvPr>
            <p:ph type="title" hasCustomPrompt="1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Company timeline</a:t>
            </a:r>
          </a:p>
        </p:txBody>
      </p:sp>
      <p:sp>
        <p:nvSpPr>
          <p:cNvPr id="12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27060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  <a:lvl2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2pPr>
            <a:lvl3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3pPr>
            <a:lvl4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4pPr>
            <a:lvl5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5pPr>
          </a:lstStyle>
          <a:p>
            <a:r>
              <a:t>2005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6130457" y="2854325"/>
            <a:ext cx="1620984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2010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998508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1</a:t>
            </a:r>
          </a:p>
        </p:txBody>
      </p:sp>
      <p:sp>
        <p:nvSpPr>
          <p:cNvPr id="124" name="Rectangle 22"/>
          <p:cNvSpPr/>
          <p:nvPr/>
        </p:nvSpPr>
        <p:spPr>
          <a:xfrm>
            <a:off x="5720131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5720131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2</a:t>
            </a:r>
          </a:p>
        </p:txBody>
      </p:sp>
      <p:sp>
        <p:nvSpPr>
          <p:cNvPr id="126" name="Rectangle 24"/>
          <p:cNvSpPr/>
          <p:nvPr/>
        </p:nvSpPr>
        <p:spPr>
          <a:xfrm>
            <a:off x="9186391" y="4946746"/>
            <a:ext cx="1157753" cy="1118789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bg>
      <p:bgPr>
        <a:solidFill>
          <a:schemeClr val="accent5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21"/>
          <p:cNvSpPr/>
          <p:nvPr/>
        </p:nvSpPr>
        <p:spPr>
          <a:xfrm>
            <a:off x="8785128" y="1136011"/>
            <a:ext cx="1627543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49" name="Rectangle 20"/>
          <p:cNvSpPr/>
          <p:nvPr/>
        </p:nvSpPr>
        <p:spPr>
          <a:xfrm>
            <a:off x="4670328" y="1085211"/>
            <a:ext cx="1627543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50" name="Rectangle 11"/>
          <p:cNvSpPr/>
          <p:nvPr/>
        </p:nvSpPr>
        <p:spPr>
          <a:xfrm>
            <a:off x="1844854" y="1146636"/>
            <a:ext cx="1627542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5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-363539" y="7335045"/>
            <a:ext cx="8516940" cy="19383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685800" indent="-228600">
              <a:buFontTx/>
              <a:defRPr sz="2000"/>
            </a:lvl2pPr>
            <a:lvl3pPr marL="1168400" indent="-254000">
              <a:buFontTx/>
              <a:defRPr sz="2000"/>
            </a:lvl3pPr>
            <a:lvl4pPr marL="1698171" indent="-326571">
              <a:buFontTx/>
              <a:defRPr sz="2000"/>
            </a:lvl4pPr>
            <a:lvl5pPr marL="2155371" indent="-326571">
              <a:buFontTx/>
              <a:defRPr sz="2000"/>
            </a:lvl5pPr>
          </a:lstStyle>
          <a:p>
            <a:r>
              <a:t>Write about your company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2" name="Google Shape;172;p20"/>
          <p:cNvSpPr/>
          <p:nvPr/>
        </p:nvSpPr>
        <p:spPr>
          <a:xfrm>
            <a:off x="7989007" y="1442271"/>
            <a:ext cx="2071659" cy="5415730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3" name="Google Shape;174;p20"/>
          <p:cNvSpPr/>
          <p:nvPr/>
        </p:nvSpPr>
        <p:spPr>
          <a:xfrm>
            <a:off x="2174113" y="1457525"/>
            <a:ext cx="2071660" cy="5415730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4" name="Google Shape;176;p20"/>
          <p:cNvSpPr/>
          <p:nvPr/>
        </p:nvSpPr>
        <p:spPr>
          <a:xfrm>
            <a:off x="5055332" y="354248"/>
            <a:ext cx="2071659" cy="6503752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5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2174875" y="1443037"/>
            <a:ext cx="2071689" cy="543083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6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054541" y="342372"/>
            <a:ext cx="2071689" cy="65156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7" name="Picture Placeholder 5"/>
          <p:cNvSpPr>
            <a:spLocks noGrp="1"/>
          </p:cNvSpPr>
          <p:nvPr>
            <p:ph type="pic" sz="quarter" idx="23"/>
          </p:nvPr>
        </p:nvSpPr>
        <p:spPr>
          <a:xfrm>
            <a:off x="7989007" y="1442267"/>
            <a:ext cx="2071689" cy="54157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olo Test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1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>
                <a:solidFill>
                  <a:srgbClr val="9B9B9B"/>
                </a:solidFill>
              </a:defRPr>
            </a:lvl1pPr>
            <a:lvl2pPr marL="0" indent="457200">
              <a:buSzTx/>
              <a:buFontTx/>
              <a:buNone/>
              <a:defRPr>
                <a:solidFill>
                  <a:srgbClr val="9B9B9B"/>
                </a:solidFill>
              </a:defRPr>
            </a:lvl2pPr>
            <a:lvl3pPr marL="0" indent="914400">
              <a:buSzTx/>
              <a:buFontTx/>
              <a:buNone/>
              <a:defRPr>
                <a:solidFill>
                  <a:srgbClr val="9B9B9B"/>
                </a:solidFill>
              </a:defRPr>
            </a:lvl3pPr>
            <a:lvl4pPr marL="0" indent="1371600">
              <a:buSzTx/>
              <a:buFontTx/>
              <a:buNone/>
              <a:defRPr>
                <a:solidFill>
                  <a:srgbClr val="9B9B9B"/>
                </a:solidFill>
              </a:defRPr>
            </a:lvl4pPr>
            <a:lvl5pPr marL="0" indent="1828800">
              <a:buSzTx/>
              <a:buFontTx/>
              <a:buNone/>
              <a:defRPr>
                <a:solidFill>
                  <a:srgbClr val="9B9B9B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3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4" name="Rectangle 13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5" name="Rectangle 14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6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7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8196146" y="1224894"/>
            <a:ext cx="2419816" cy="430913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8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59" name="Google Shape;311;p31"/>
          <p:cNvSpPr/>
          <p:nvPr/>
        </p:nvSpPr>
        <p:spPr>
          <a:xfrm>
            <a:off x="13061932" y="842843"/>
            <a:ext cx="2577668" cy="5172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616" y="901"/>
                </a:moveTo>
                <a:lnTo>
                  <a:pt x="3711" y="925"/>
                </a:lnTo>
                <a:lnTo>
                  <a:pt x="3758" y="972"/>
                </a:lnTo>
                <a:lnTo>
                  <a:pt x="3758" y="1067"/>
                </a:lnTo>
                <a:lnTo>
                  <a:pt x="3711" y="1114"/>
                </a:lnTo>
                <a:lnTo>
                  <a:pt x="3616" y="1138"/>
                </a:lnTo>
                <a:lnTo>
                  <a:pt x="3425" y="1138"/>
                </a:lnTo>
                <a:lnTo>
                  <a:pt x="3330" y="1114"/>
                </a:lnTo>
                <a:lnTo>
                  <a:pt x="3282" y="1067"/>
                </a:lnTo>
                <a:lnTo>
                  <a:pt x="3282" y="972"/>
                </a:lnTo>
                <a:lnTo>
                  <a:pt x="3330" y="925"/>
                </a:lnTo>
                <a:lnTo>
                  <a:pt x="3425" y="901"/>
                </a:lnTo>
                <a:close/>
                <a:moveTo>
                  <a:pt x="10800" y="782"/>
                </a:moveTo>
                <a:lnTo>
                  <a:pt x="10990" y="806"/>
                </a:lnTo>
                <a:lnTo>
                  <a:pt x="11133" y="853"/>
                </a:lnTo>
                <a:lnTo>
                  <a:pt x="11228" y="925"/>
                </a:lnTo>
                <a:lnTo>
                  <a:pt x="11275" y="1020"/>
                </a:lnTo>
                <a:lnTo>
                  <a:pt x="11228" y="1114"/>
                </a:lnTo>
                <a:lnTo>
                  <a:pt x="11133" y="1185"/>
                </a:lnTo>
                <a:lnTo>
                  <a:pt x="10990" y="1233"/>
                </a:lnTo>
                <a:lnTo>
                  <a:pt x="10800" y="1256"/>
                </a:lnTo>
                <a:lnTo>
                  <a:pt x="10609" y="1233"/>
                </a:lnTo>
                <a:lnTo>
                  <a:pt x="10466" y="1185"/>
                </a:lnTo>
                <a:lnTo>
                  <a:pt x="10372" y="1114"/>
                </a:lnTo>
                <a:lnTo>
                  <a:pt x="10324" y="1020"/>
                </a:lnTo>
                <a:lnTo>
                  <a:pt x="10372" y="925"/>
                </a:lnTo>
                <a:lnTo>
                  <a:pt x="10466" y="853"/>
                </a:lnTo>
                <a:lnTo>
                  <a:pt x="10609" y="806"/>
                </a:lnTo>
                <a:lnTo>
                  <a:pt x="10800" y="782"/>
                </a:lnTo>
                <a:close/>
                <a:moveTo>
                  <a:pt x="20601" y="1826"/>
                </a:moveTo>
                <a:lnTo>
                  <a:pt x="20648" y="1849"/>
                </a:lnTo>
                <a:lnTo>
                  <a:pt x="20648" y="19158"/>
                </a:lnTo>
                <a:lnTo>
                  <a:pt x="999" y="19158"/>
                </a:lnTo>
                <a:lnTo>
                  <a:pt x="999" y="1849"/>
                </a:lnTo>
                <a:lnTo>
                  <a:pt x="1046" y="1826"/>
                </a:lnTo>
                <a:close/>
                <a:moveTo>
                  <a:pt x="10800" y="190"/>
                </a:moveTo>
                <a:lnTo>
                  <a:pt x="13416" y="213"/>
                </a:lnTo>
                <a:lnTo>
                  <a:pt x="16128" y="261"/>
                </a:lnTo>
                <a:lnTo>
                  <a:pt x="18460" y="332"/>
                </a:lnTo>
                <a:lnTo>
                  <a:pt x="19316" y="379"/>
                </a:lnTo>
                <a:lnTo>
                  <a:pt x="18460" y="356"/>
                </a:lnTo>
                <a:lnTo>
                  <a:pt x="16128" y="284"/>
                </a:lnTo>
                <a:lnTo>
                  <a:pt x="13416" y="237"/>
                </a:lnTo>
                <a:lnTo>
                  <a:pt x="10800" y="213"/>
                </a:lnTo>
                <a:lnTo>
                  <a:pt x="8183" y="237"/>
                </a:lnTo>
                <a:lnTo>
                  <a:pt x="5471" y="284"/>
                </a:lnTo>
                <a:lnTo>
                  <a:pt x="3140" y="356"/>
                </a:lnTo>
                <a:lnTo>
                  <a:pt x="2283" y="379"/>
                </a:lnTo>
                <a:lnTo>
                  <a:pt x="1712" y="427"/>
                </a:lnTo>
                <a:lnTo>
                  <a:pt x="1379" y="474"/>
                </a:lnTo>
                <a:lnTo>
                  <a:pt x="1142" y="521"/>
                </a:lnTo>
                <a:lnTo>
                  <a:pt x="903" y="593"/>
                </a:lnTo>
                <a:lnTo>
                  <a:pt x="714" y="664"/>
                </a:lnTo>
                <a:lnTo>
                  <a:pt x="571" y="759"/>
                </a:lnTo>
                <a:lnTo>
                  <a:pt x="475" y="853"/>
                </a:lnTo>
                <a:lnTo>
                  <a:pt x="381" y="996"/>
                </a:lnTo>
                <a:lnTo>
                  <a:pt x="381" y="20509"/>
                </a:lnTo>
                <a:lnTo>
                  <a:pt x="333" y="20367"/>
                </a:lnTo>
                <a:lnTo>
                  <a:pt x="333" y="1138"/>
                </a:lnTo>
                <a:lnTo>
                  <a:pt x="381" y="972"/>
                </a:lnTo>
                <a:lnTo>
                  <a:pt x="428" y="853"/>
                </a:lnTo>
                <a:lnTo>
                  <a:pt x="523" y="735"/>
                </a:lnTo>
                <a:lnTo>
                  <a:pt x="666" y="640"/>
                </a:lnTo>
                <a:lnTo>
                  <a:pt x="856" y="569"/>
                </a:lnTo>
                <a:lnTo>
                  <a:pt x="1094" y="498"/>
                </a:lnTo>
                <a:lnTo>
                  <a:pt x="1379" y="450"/>
                </a:lnTo>
                <a:lnTo>
                  <a:pt x="1712" y="403"/>
                </a:lnTo>
                <a:lnTo>
                  <a:pt x="2283" y="379"/>
                </a:lnTo>
                <a:lnTo>
                  <a:pt x="3140" y="332"/>
                </a:lnTo>
                <a:lnTo>
                  <a:pt x="5471" y="261"/>
                </a:lnTo>
                <a:lnTo>
                  <a:pt x="8183" y="213"/>
                </a:lnTo>
                <a:lnTo>
                  <a:pt x="10800" y="190"/>
                </a:lnTo>
                <a:close/>
                <a:moveTo>
                  <a:pt x="19316" y="379"/>
                </a:moveTo>
                <a:lnTo>
                  <a:pt x="19887" y="403"/>
                </a:lnTo>
                <a:lnTo>
                  <a:pt x="20220" y="450"/>
                </a:lnTo>
                <a:lnTo>
                  <a:pt x="20505" y="498"/>
                </a:lnTo>
                <a:lnTo>
                  <a:pt x="20744" y="569"/>
                </a:lnTo>
                <a:lnTo>
                  <a:pt x="20933" y="640"/>
                </a:lnTo>
                <a:lnTo>
                  <a:pt x="21076" y="735"/>
                </a:lnTo>
                <a:lnTo>
                  <a:pt x="21172" y="853"/>
                </a:lnTo>
                <a:lnTo>
                  <a:pt x="21219" y="972"/>
                </a:lnTo>
                <a:lnTo>
                  <a:pt x="21267" y="1138"/>
                </a:lnTo>
                <a:lnTo>
                  <a:pt x="21267" y="20367"/>
                </a:lnTo>
                <a:lnTo>
                  <a:pt x="21172" y="20651"/>
                </a:lnTo>
                <a:lnTo>
                  <a:pt x="21076" y="20770"/>
                </a:lnTo>
                <a:lnTo>
                  <a:pt x="20933" y="20865"/>
                </a:lnTo>
                <a:lnTo>
                  <a:pt x="20744" y="20960"/>
                </a:lnTo>
                <a:lnTo>
                  <a:pt x="20505" y="21007"/>
                </a:lnTo>
                <a:lnTo>
                  <a:pt x="20220" y="21078"/>
                </a:lnTo>
                <a:lnTo>
                  <a:pt x="19887" y="21102"/>
                </a:lnTo>
                <a:lnTo>
                  <a:pt x="18745" y="21197"/>
                </a:lnTo>
                <a:lnTo>
                  <a:pt x="16747" y="21292"/>
                </a:lnTo>
                <a:lnTo>
                  <a:pt x="15510" y="21339"/>
                </a:lnTo>
                <a:lnTo>
                  <a:pt x="14082" y="21387"/>
                </a:lnTo>
                <a:lnTo>
                  <a:pt x="12512" y="21410"/>
                </a:lnTo>
                <a:lnTo>
                  <a:pt x="9087" y="21410"/>
                </a:lnTo>
                <a:lnTo>
                  <a:pt x="7517" y="21387"/>
                </a:lnTo>
                <a:lnTo>
                  <a:pt x="6089" y="21339"/>
                </a:lnTo>
                <a:lnTo>
                  <a:pt x="4852" y="21292"/>
                </a:lnTo>
                <a:lnTo>
                  <a:pt x="2854" y="21197"/>
                </a:lnTo>
                <a:lnTo>
                  <a:pt x="1712" y="21102"/>
                </a:lnTo>
                <a:lnTo>
                  <a:pt x="1379" y="21078"/>
                </a:lnTo>
                <a:lnTo>
                  <a:pt x="1094" y="21007"/>
                </a:lnTo>
                <a:lnTo>
                  <a:pt x="903" y="20960"/>
                </a:lnTo>
                <a:lnTo>
                  <a:pt x="666" y="20865"/>
                </a:lnTo>
                <a:lnTo>
                  <a:pt x="523" y="20770"/>
                </a:lnTo>
                <a:lnTo>
                  <a:pt x="428" y="20651"/>
                </a:lnTo>
                <a:lnTo>
                  <a:pt x="381" y="20509"/>
                </a:lnTo>
                <a:lnTo>
                  <a:pt x="475" y="20651"/>
                </a:lnTo>
                <a:lnTo>
                  <a:pt x="571" y="20746"/>
                </a:lnTo>
                <a:lnTo>
                  <a:pt x="714" y="20841"/>
                </a:lnTo>
                <a:lnTo>
                  <a:pt x="903" y="20936"/>
                </a:lnTo>
                <a:lnTo>
                  <a:pt x="1142" y="21007"/>
                </a:lnTo>
                <a:lnTo>
                  <a:pt x="1427" y="21054"/>
                </a:lnTo>
                <a:lnTo>
                  <a:pt x="1712" y="21102"/>
                </a:lnTo>
                <a:lnTo>
                  <a:pt x="2854" y="21173"/>
                </a:lnTo>
                <a:lnTo>
                  <a:pt x="4852" y="21268"/>
                </a:lnTo>
                <a:lnTo>
                  <a:pt x="6089" y="21315"/>
                </a:lnTo>
                <a:lnTo>
                  <a:pt x="7517" y="21363"/>
                </a:lnTo>
                <a:lnTo>
                  <a:pt x="9087" y="21387"/>
                </a:lnTo>
                <a:lnTo>
                  <a:pt x="12512" y="21387"/>
                </a:lnTo>
                <a:lnTo>
                  <a:pt x="14082" y="21363"/>
                </a:lnTo>
                <a:lnTo>
                  <a:pt x="15510" y="21315"/>
                </a:lnTo>
                <a:lnTo>
                  <a:pt x="16747" y="21268"/>
                </a:lnTo>
                <a:lnTo>
                  <a:pt x="18745" y="21173"/>
                </a:lnTo>
                <a:lnTo>
                  <a:pt x="19887" y="21102"/>
                </a:lnTo>
                <a:lnTo>
                  <a:pt x="20220" y="21054"/>
                </a:lnTo>
                <a:lnTo>
                  <a:pt x="20458" y="21007"/>
                </a:lnTo>
                <a:lnTo>
                  <a:pt x="20696" y="20936"/>
                </a:lnTo>
                <a:lnTo>
                  <a:pt x="20886" y="20841"/>
                </a:lnTo>
                <a:lnTo>
                  <a:pt x="21029" y="20746"/>
                </a:lnTo>
                <a:lnTo>
                  <a:pt x="21124" y="20651"/>
                </a:lnTo>
                <a:lnTo>
                  <a:pt x="21219" y="20509"/>
                </a:lnTo>
                <a:lnTo>
                  <a:pt x="21219" y="996"/>
                </a:lnTo>
                <a:lnTo>
                  <a:pt x="21124" y="853"/>
                </a:lnTo>
                <a:lnTo>
                  <a:pt x="21029" y="759"/>
                </a:lnTo>
                <a:lnTo>
                  <a:pt x="20886" y="664"/>
                </a:lnTo>
                <a:lnTo>
                  <a:pt x="20696" y="593"/>
                </a:lnTo>
                <a:lnTo>
                  <a:pt x="20458" y="521"/>
                </a:lnTo>
                <a:lnTo>
                  <a:pt x="20220" y="474"/>
                </a:lnTo>
                <a:lnTo>
                  <a:pt x="19887" y="427"/>
                </a:lnTo>
                <a:lnTo>
                  <a:pt x="19316" y="379"/>
                </a:lnTo>
                <a:close/>
                <a:moveTo>
                  <a:pt x="10800" y="0"/>
                </a:moveTo>
                <a:lnTo>
                  <a:pt x="8135" y="24"/>
                </a:lnTo>
                <a:lnTo>
                  <a:pt x="5423" y="71"/>
                </a:lnTo>
                <a:lnTo>
                  <a:pt x="3092" y="142"/>
                </a:lnTo>
                <a:lnTo>
                  <a:pt x="2236" y="190"/>
                </a:lnTo>
                <a:lnTo>
                  <a:pt x="1618" y="237"/>
                </a:lnTo>
                <a:lnTo>
                  <a:pt x="1236" y="284"/>
                </a:lnTo>
                <a:lnTo>
                  <a:pt x="903" y="356"/>
                </a:lnTo>
                <a:lnTo>
                  <a:pt x="618" y="427"/>
                </a:lnTo>
                <a:lnTo>
                  <a:pt x="381" y="521"/>
                </a:lnTo>
                <a:lnTo>
                  <a:pt x="238" y="664"/>
                </a:lnTo>
                <a:lnTo>
                  <a:pt x="95" y="782"/>
                </a:lnTo>
                <a:lnTo>
                  <a:pt x="0" y="948"/>
                </a:lnTo>
                <a:lnTo>
                  <a:pt x="0" y="20557"/>
                </a:lnTo>
                <a:lnTo>
                  <a:pt x="95" y="20699"/>
                </a:lnTo>
                <a:lnTo>
                  <a:pt x="238" y="20865"/>
                </a:lnTo>
                <a:lnTo>
                  <a:pt x="428" y="20984"/>
                </a:lnTo>
                <a:lnTo>
                  <a:pt x="666" y="21078"/>
                </a:lnTo>
                <a:lnTo>
                  <a:pt x="951" y="21173"/>
                </a:lnTo>
                <a:lnTo>
                  <a:pt x="1284" y="21244"/>
                </a:lnTo>
                <a:lnTo>
                  <a:pt x="1618" y="21292"/>
                </a:lnTo>
                <a:lnTo>
                  <a:pt x="2807" y="21363"/>
                </a:lnTo>
                <a:lnTo>
                  <a:pt x="4805" y="21481"/>
                </a:lnTo>
                <a:lnTo>
                  <a:pt x="6089" y="21529"/>
                </a:lnTo>
                <a:lnTo>
                  <a:pt x="7517" y="21552"/>
                </a:lnTo>
                <a:lnTo>
                  <a:pt x="9087" y="21576"/>
                </a:lnTo>
                <a:lnTo>
                  <a:pt x="10800" y="21600"/>
                </a:lnTo>
                <a:lnTo>
                  <a:pt x="12512" y="21576"/>
                </a:lnTo>
                <a:lnTo>
                  <a:pt x="14082" y="21552"/>
                </a:lnTo>
                <a:lnTo>
                  <a:pt x="15510" y="21529"/>
                </a:lnTo>
                <a:lnTo>
                  <a:pt x="16795" y="21481"/>
                </a:lnTo>
                <a:lnTo>
                  <a:pt x="18793" y="21363"/>
                </a:lnTo>
                <a:lnTo>
                  <a:pt x="19982" y="21292"/>
                </a:lnTo>
                <a:lnTo>
                  <a:pt x="20315" y="21244"/>
                </a:lnTo>
                <a:lnTo>
                  <a:pt x="20648" y="21173"/>
                </a:lnTo>
                <a:lnTo>
                  <a:pt x="20933" y="21078"/>
                </a:lnTo>
                <a:lnTo>
                  <a:pt x="21172" y="20984"/>
                </a:lnTo>
                <a:lnTo>
                  <a:pt x="21362" y="20865"/>
                </a:lnTo>
                <a:lnTo>
                  <a:pt x="21505" y="20699"/>
                </a:lnTo>
                <a:lnTo>
                  <a:pt x="21600" y="20557"/>
                </a:lnTo>
                <a:lnTo>
                  <a:pt x="21600" y="948"/>
                </a:lnTo>
                <a:lnTo>
                  <a:pt x="21505" y="782"/>
                </a:lnTo>
                <a:lnTo>
                  <a:pt x="21409" y="664"/>
                </a:lnTo>
                <a:lnTo>
                  <a:pt x="21219" y="521"/>
                </a:lnTo>
                <a:lnTo>
                  <a:pt x="20981" y="427"/>
                </a:lnTo>
                <a:lnTo>
                  <a:pt x="20696" y="356"/>
                </a:lnTo>
                <a:lnTo>
                  <a:pt x="20363" y="284"/>
                </a:lnTo>
                <a:lnTo>
                  <a:pt x="19982" y="237"/>
                </a:lnTo>
                <a:lnTo>
                  <a:pt x="19363" y="190"/>
                </a:lnTo>
                <a:lnTo>
                  <a:pt x="18507" y="142"/>
                </a:lnTo>
                <a:lnTo>
                  <a:pt x="16176" y="71"/>
                </a:lnTo>
                <a:lnTo>
                  <a:pt x="13464" y="24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4">
              <a:lumOff val="57835"/>
            </a:schemeClr>
          </a:solidFill>
          <a:ln>
            <a:solidFill>
              <a:srgbClr val="434343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68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69" name="Rectangle 19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0" name="Rectangle 20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1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2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7594169" y="1141867"/>
            <a:ext cx="3417378" cy="455376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73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7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2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3" name="Rectangle 21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4" name="Rectangle 22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5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6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6230111" y="1962911"/>
            <a:ext cx="5023105" cy="326745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7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8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6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7" name="Picture Placeholder 6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98" name="Rectangle 4"/>
          <p:cNvSpPr/>
          <p:nvPr/>
        </p:nvSpPr>
        <p:spPr>
          <a:xfrm>
            <a:off x="0" y="1697038"/>
            <a:ext cx="6384758" cy="365046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07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0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309" name="Picture Placeholder 5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olo Test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2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1pPr>
            <a:lvl2pPr marL="0" indent="4572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2pPr>
            <a:lvl3pPr marL="0" indent="9144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3pPr>
            <a:lvl4pPr marL="0" indent="13716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4pPr>
            <a:lvl5pPr marL="0" indent="18288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pPr>
            <a:endParaRPr/>
          </a:p>
        </p:txBody>
      </p:sp>
      <p:sp>
        <p:nvSpPr>
          <p:cNvPr id="32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47789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3" name="Picture Placeholder 9"/>
          <p:cNvSpPr>
            <a:spLocks noGrp="1"/>
          </p:cNvSpPr>
          <p:nvPr>
            <p:ph type="pic" idx="21"/>
          </p:nvPr>
        </p:nvSpPr>
        <p:spPr>
          <a:xfrm>
            <a:off x="-2" y="4080933"/>
            <a:ext cx="12192001" cy="277706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" name="Rectangle 11"/>
          <p:cNvSpPr/>
          <p:nvPr/>
        </p:nvSpPr>
        <p:spPr>
          <a:xfrm>
            <a:off x="9539941" y="2634719"/>
            <a:ext cx="2918759" cy="6018254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5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62000" y="1819275"/>
            <a:ext cx="8516939" cy="193834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685800" indent="-228600">
              <a:buFontTx/>
              <a:defRPr sz="2000"/>
            </a:lvl2pPr>
            <a:lvl3pPr marL="1168400" indent="-254000">
              <a:buFontTx/>
              <a:defRPr sz="2000"/>
            </a:lvl3pPr>
            <a:lvl4pPr marL="1698171" indent="-326571">
              <a:buFontTx/>
              <a:defRPr sz="2000"/>
            </a:lvl4pPr>
            <a:lvl5pPr marL="2155371" indent="-326571">
              <a:buFontTx/>
              <a:defRPr sz="2000"/>
            </a:lvl5pPr>
          </a:lstStyle>
          <a:p>
            <a:r>
              <a:t>Write about your company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3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355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5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5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36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latin typeface="+mj-lt"/>
                <a:ea typeface="+mj-ea"/>
                <a:cs typeface="+mj-cs"/>
                <a:sym typeface="Calibri"/>
              </a:defRPr>
            </a:lvl1pPr>
            <a:lvl2pPr marL="5715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2pPr>
            <a:lvl3pPr marL="10414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3pPr>
            <a:lvl4pPr marL="1534885" indent="-163285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4pPr>
            <a:lvl5pPr marL="1992085" indent="-163285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75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376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7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8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8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552450" indent="-9525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0287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4986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19558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8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 defTabSz="832104">
              <a:spcBef>
                <a:spcPts val="900"/>
              </a:spcBef>
              <a:buSzTx/>
              <a:buFontTx/>
              <a:buNone/>
              <a:defRPr sz="2912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389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390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91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92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0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3789543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1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6165143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2" name="Picture Placeholder 19"/>
          <p:cNvSpPr>
            <a:spLocks noGrp="1"/>
          </p:cNvSpPr>
          <p:nvPr>
            <p:ph type="pic" sz="quarter" idx="23"/>
          </p:nvPr>
        </p:nvSpPr>
        <p:spPr>
          <a:xfrm>
            <a:off x="8540740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552450" indent="-9525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0287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4986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19558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04" name="Text Placeholder 11"/>
          <p:cNvSpPr>
            <a:spLocks noGrp="1"/>
          </p:cNvSpPr>
          <p:nvPr>
            <p:ph type="body" sz="quarter" idx="24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 defTabSz="832104">
              <a:spcBef>
                <a:spcPts val="900"/>
              </a:spcBef>
              <a:buSzTx/>
              <a:buFontTx/>
              <a:buNone/>
              <a:defRPr sz="2912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40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06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7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8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9" name="Picture Placeholder 16"/>
          <p:cNvSpPr>
            <a:spLocks noGrp="1"/>
          </p:cNvSpPr>
          <p:nvPr>
            <p:ph type="pic" sz="quarter" idx="25"/>
          </p:nvPr>
        </p:nvSpPr>
        <p:spPr>
          <a:xfrm>
            <a:off x="1413945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1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  <a:lvl2pPr marL="762000" indent="-3048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2pPr>
            <a:lvl3pPr marL="1280160" indent="-36576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3pPr>
            <a:lvl4pPr marL="1778000" indent="-4064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4pPr>
            <a:lvl5pPr marL="2235200" indent="-4064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5pPr>
          </a:lstStyle>
          <a:p>
            <a:r>
              <a:t>- Click to edit Master text styles -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1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19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0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1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9" name="Picture Placeholder 5"/>
          <p:cNvSpPr>
            <a:spLocks noGrp="1"/>
          </p:cNvSpPr>
          <p:nvPr>
            <p:ph type="pic" idx="21"/>
          </p:nvPr>
        </p:nvSpPr>
        <p:spPr>
          <a:xfrm>
            <a:off x="5050969" y="0"/>
            <a:ext cx="7141031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30" name="Rectangle 12"/>
          <p:cNvSpPr/>
          <p:nvPr/>
        </p:nvSpPr>
        <p:spPr>
          <a:xfrm>
            <a:off x="119062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1" name="Rectangle 13"/>
          <p:cNvSpPr/>
          <p:nvPr/>
        </p:nvSpPr>
        <p:spPr>
          <a:xfrm>
            <a:off x="762000" y="0"/>
            <a:ext cx="571500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2" name="Rectangle 14"/>
          <p:cNvSpPr/>
          <p:nvPr/>
        </p:nvSpPr>
        <p:spPr>
          <a:xfrm>
            <a:off x="1404937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1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192484" y="1561579"/>
            <a:ext cx="6604001" cy="53553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  <a:lvl2pPr marL="762000" indent="-3048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2pPr>
            <a:lvl3pPr marL="1280160" indent="-36576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3pPr>
            <a:lvl4pPr marL="1778000" indent="-4064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4pPr>
            <a:lvl5pPr marL="2235200" indent="-4064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4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43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4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5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icture Placeholder 8"/>
          <p:cNvSpPr>
            <a:spLocks noGrp="1"/>
          </p:cNvSpPr>
          <p:nvPr>
            <p:ph type="pic" idx="21"/>
          </p:nvPr>
        </p:nvSpPr>
        <p:spPr>
          <a:xfrm>
            <a:off x="0" y="-639707"/>
            <a:ext cx="12192000" cy="809936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5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Testo"/>
          <p:cNvSpPr txBox="1">
            <a:spLocks noGrp="1"/>
          </p:cNvSpPr>
          <p:nvPr>
            <p:ph type="title"/>
          </p:nvPr>
        </p:nvSpPr>
        <p:spPr>
          <a:xfrm>
            <a:off x="4952998" y="3757960"/>
            <a:ext cx="3900666" cy="2103194"/>
          </a:xfrm>
          <a:prstGeom prst="rect">
            <a:avLst/>
          </a:prstGeom>
        </p:spPr>
        <p:txBody>
          <a:bodyPr anchor="t"/>
          <a:lstStyle/>
          <a:p>
            <a:r>
              <a:t>Titolo Testo</a:t>
            </a:r>
          </a:p>
        </p:txBody>
      </p:sp>
      <p:sp>
        <p:nvSpPr>
          <p:cNvPr id="44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1658429" y="0"/>
            <a:ext cx="3140929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Titolo Test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Titolo Testo</a:t>
            </a:r>
          </a:p>
        </p:txBody>
      </p:sp>
      <p:sp>
        <p:nvSpPr>
          <p:cNvPr id="4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723900" indent="-2667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234439" indent="-320039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727200" indent="-3556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2184400" indent="-3556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7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4525536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1405673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0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9" name="Picture Placeholder 5"/>
          <p:cNvSpPr>
            <a:spLocks noGrp="1"/>
          </p:cNvSpPr>
          <p:nvPr>
            <p:ph type="pic" sz="half" idx="22"/>
          </p:nvPr>
        </p:nvSpPr>
        <p:spPr>
          <a:xfrm>
            <a:off x="3277773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5010886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8" name="Picture Placeholder 5"/>
          <p:cNvSpPr>
            <a:spLocks noGrp="1"/>
          </p:cNvSpPr>
          <p:nvPr>
            <p:ph type="pic" sz="half" idx="22"/>
          </p:nvPr>
        </p:nvSpPr>
        <p:spPr>
          <a:xfrm>
            <a:off x="8281440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-13856" y="0"/>
            <a:ext cx="3140929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7" name="Picture Placeholder 5"/>
          <p:cNvSpPr>
            <a:spLocks noGrp="1"/>
          </p:cNvSpPr>
          <p:nvPr>
            <p:ph type="pic" sz="half" idx="22"/>
          </p:nvPr>
        </p:nvSpPr>
        <p:spPr>
          <a:xfrm>
            <a:off x="3263917" y="0"/>
            <a:ext cx="3140928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1403;p33"/>
          <p:cNvSpPr/>
          <p:nvPr/>
        </p:nvSpPr>
        <p:spPr>
          <a:xfrm flipH="1">
            <a:off x="1116733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Google Shape;1405;p33"/>
          <p:cNvSpPr/>
          <p:nvPr/>
        </p:nvSpPr>
        <p:spPr>
          <a:xfrm>
            <a:off x="1367487" y="5506139"/>
            <a:ext cx="11095447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Google Shape;1407;p33"/>
          <p:cNvSpPr/>
          <p:nvPr/>
        </p:nvSpPr>
        <p:spPr>
          <a:xfrm flipH="1">
            <a:off x="4820130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Google Shape;1410;p33"/>
          <p:cNvSpPr/>
          <p:nvPr/>
        </p:nvSpPr>
        <p:spPr>
          <a:xfrm>
            <a:off x="8049744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Rectangle 20"/>
          <p:cNvSpPr/>
          <p:nvPr/>
        </p:nvSpPr>
        <p:spPr>
          <a:xfrm>
            <a:off x="847041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0" name="Company timeline"/>
          <p:cNvSpPr txBox="1">
            <a:spLocks noGrp="1"/>
          </p:cNvSpPr>
          <p:nvPr>
            <p:ph type="title" hasCustomPrompt="1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Company timeline</a:t>
            </a:r>
          </a:p>
        </p:txBody>
      </p:sp>
      <p:sp>
        <p:nvSpPr>
          <p:cNvPr id="10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5594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  <a:lvl2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2pPr>
            <a:lvl3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3pPr>
            <a:lvl4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4pPr>
            <a:lvl5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5pPr>
          </a:lstStyle>
          <a:p>
            <a:r>
              <a:t>2005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978991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2010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208604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2016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847041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1</a:t>
            </a:r>
          </a:p>
        </p:txBody>
      </p:sp>
      <p:sp>
        <p:nvSpPr>
          <p:cNvPr id="105" name="Rectangle 22"/>
          <p:cNvSpPr/>
          <p:nvPr/>
        </p:nvSpPr>
        <p:spPr>
          <a:xfrm>
            <a:off x="4568664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4568664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2</a:t>
            </a:r>
          </a:p>
        </p:txBody>
      </p:sp>
      <p:sp>
        <p:nvSpPr>
          <p:cNvPr id="107" name="Rectangle 24"/>
          <p:cNvSpPr/>
          <p:nvPr/>
        </p:nvSpPr>
        <p:spPr>
          <a:xfrm>
            <a:off x="7797858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8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7797858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3</a:t>
            </a:r>
          </a:p>
        </p:txBody>
      </p:sp>
      <p:sp>
        <p:nvSpPr>
          <p:cNvPr id="10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" name="Titolo Testo"/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109728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Titolo Testo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618353" y="3167379"/>
            <a:ext cx="499676" cy="523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2800">
                <a:solidFill>
                  <a:srgbClr val="9B9B9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1" r:id="rId11"/>
    <p:sldLayoutId id="2147483662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80" r:id="rId21"/>
    <p:sldLayoutId id="2147483681" r:id="rId22"/>
    <p:sldLayoutId id="2147483682" r:id="rId23"/>
    <p:sldLayoutId id="2147483683" r:id="rId24"/>
    <p:sldLayoutId id="2147483684" r:id="rId25"/>
    <p:sldLayoutId id="2147483685" r:id="rId26"/>
    <p:sldLayoutId id="2147483686" r:id="rId27"/>
    <p:sldLayoutId id="2147483687" r:id="rId28"/>
    <p:sldLayoutId id="2147483688" r:id="rId29"/>
    <p:sldLayoutId id="2147483689" r:id="rId30"/>
    <p:sldLayoutId id="2147483690" r:id="rId31"/>
    <p:sldLayoutId id="2147483691" r:id="rId32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3pPr>
      <a:lvl4pPr marL="1763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4pPr>
      <a:lvl5pPr marL="22206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Title 6"/>
          <p:cNvSpPr txBox="1">
            <a:spLocks noGrp="1"/>
          </p:cNvSpPr>
          <p:nvPr>
            <p:ph type="ctrTitle"/>
          </p:nvPr>
        </p:nvSpPr>
        <p:spPr>
          <a:xfrm>
            <a:off x="588591" y="2130693"/>
            <a:ext cx="5334000" cy="25966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it-IT" sz="4000" dirty="0">
                <a:latin typeface="Barlow" panose="00000500000000000000" pitchFamily="2" charset="0"/>
              </a:rPr>
              <a:t>INQUADRAMENTO GENERALE DEL SERVIZIO DI ASSISTENZA AD PERSONAM TRIENNIO 2019-2021</a:t>
            </a:r>
          </a:p>
        </p:txBody>
      </p:sp>
      <p:sp>
        <p:nvSpPr>
          <p:cNvPr id="486" name="Rectangle 19"/>
          <p:cNvSpPr/>
          <p:nvPr/>
        </p:nvSpPr>
        <p:spPr>
          <a:xfrm>
            <a:off x="9539941" y="-328614"/>
            <a:ext cx="2918759" cy="6018254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487" name="Rectangle 20"/>
          <p:cNvSpPr/>
          <p:nvPr/>
        </p:nvSpPr>
        <p:spPr>
          <a:xfrm>
            <a:off x="8157709" y="2764464"/>
            <a:ext cx="2652058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pic>
        <p:nvPicPr>
          <p:cNvPr id="488" name="Picture Placeholder 4" descr="Picture Placeholder 4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489" name="ambito nove_Tavola disegno 1.png" descr="ambito nove_Tavola disegn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96" y="1017048"/>
            <a:ext cx="1862191" cy="424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9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539" y="-209428"/>
            <a:ext cx="4782167" cy="778678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663" y="-475646"/>
            <a:ext cx="4782166" cy="7786786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Title 6"/>
          <p:cNvSpPr txBox="1">
            <a:spLocks noGrp="1"/>
          </p:cNvSpPr>
          <p:nvPr>
            <p:ph type="title"/>
          </p:nvPr>
        </p:nvSpPr>
        <p:spPr>
          <a:xfrm>
            <a:off x="525025" y="1344593"/>
            <a:ext cx="7124638" cy="388156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t-IT" sz="2400" dirty="0">
                <a:latin typeface="Barlow" panose="00000500000000000000" pitchFamily="2" charset="0"/>
              </a:rPr>
              <a:t>Cittadini residenti nei Comuni che hanno delegato il servizio all’Azienda Territoriale ed iscritti a scuole di ogni ordine e grado, che siano titolari di una certificazione di disabilità ai sensi della legge 104/92</a:t>
            </a:r>
            <a:br>
              <a:rPr lang="it-IT" sz="2400" dirty="0">
                <a:latin typeface="Barlow" panose="00000500000000000000" pitchFamily="2" charset="0"/>
              </a:rPr>
            </a:br>
            <a:br>
              <a:rPr lang="it-IT" sz="2400" dirty="0">
                <a:latin typeface="Barlow" panose="00000500000000000000" pitchFamily="2" charset="0"/>
              </a:rPr>
            </a:br>
            <a:r>
              <a:rPr lang="it-IT" sz="2400" dirty="0">
                <a:latin typeface="Barlow" panose="00000500000000000000" pitchFamily="2" charset="0"/>
              </a:rPr>
              <a:t>I destinatari sono individuati dal Servizio Sociale professionale dei rispettivi Comuni di residenza ed ammessi al servizio attraverso il «progetto individualizzato» in raccordo con gli Istituti scolastici ed i servizi sociosanitari di riferimento.</a:t>
            </a:r>
            <a:endParaRPr sz="2400" dirty="0">
              <a:latin typeface="Barlow" panose="00000500000000000000" pitchFamily="2" charset="0"/>
            </a:endParaRPr>
          </a:p>
        </p:txBody>
      </p:sp>
      <p:sp>
        <p:nvSpPr>
          <p:cNvPr id="504" name="Text Placeholder 8"/>
          <p:cNvSpPr txBox="1"/>
          <p:nvPr/>
        </p:nvSpPr>
        <p:spPr>
          <a:xfrm>
            <a:off x="4998718" y="3775735"/>
            <a:ext cx="5928362" cy="145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14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endParaRPr dirty="0"/>
          </a:p>
        </p:txBody>
      </p:sp>
      <p:sp>
        <p:nvSpPr>
          <p:cNvPr id="506" name="Rettangolo"/>
          <p:cNvSpPr/>
          <p:nvPr/>
        </p:nvSpPr>
        <p:spPr>
          <a:xfrm>
            <a:off x="333536" y="6125978"/>
            <a:ext cx="11507695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07" name="ambito nove_Tavola disegno 1.png" descr="ambito nove_Tavola disegn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272DFE6-6136-5044-BE7E-5945DAE2A755}"/>
              </a:ext>
            </a:extLst>
          </p:cNvPr>
          <p:cNvSpPr txBox="1"/>
          <p:nvPr/>
        </p:nvSpPr>
        <p:spPr>
          <a:xfrm>
            <a:off x="783315" y="330094"/>
            <a:ext cx="5460323" cy="482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4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it-IT" sz="2800" dirty="0">
                <a:latin typeface="Barlow" pitchFamily="2" charset="77"/>
              </a:rPr>
              <a:t>DESTINATARI DEL SERVIZIO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Footer Placeholder 1"/>
          <p:cNvSpPr txBox="1"/>
          <p:nvPr/>
        </p:nvSpPr>
        <p:spPr>
          <a:xfrm>
            <a:off x="4084320" y="6391592"/>
            <a:ext cx="4023360" cy="29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9B9B9B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www.yourwebsite.com</a:t>
            </a:r>
          </a:p>
        </p:txBody>
      </p:sp>
      <p:sp>
        <p:nvSpPr>
          <p:cNvPr id="511" name="Title 1"/>
          <p:cNvSpPr txBox="1"/>
          <p:nvPr/>
        </p:nvSpPr>
        <p:spPr>
          <a:xfrm>
            <a:off x="783315" y="100509"/>
            <a:ext cx="5460323" cy="482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4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it-IT" sz="2800" dirty="0">
                <a:latin typeface="Barlow" pitchFamily="2" charset="77"/>
              </a:rPr>
              <a:t>NUMERO DI ORE EROGATE </a:t>
            </a:r>
          </a:p>
        </p:txBody>
      </p:sp>
      <p:sp>
        <p:nvSpPr>
          <p:cNvPr id="512" name="Text Placeholder 8"/>
          <p:cNvSpPr txBox="1"/>
          <p:nvPr/>
        </p:nvSpPr>
        <p:spPr>
          <a:xfrm>
            <a:off x="7841566" y="3417489"/>
            <a:ext cx="3521613" cy="2447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877823">
              <a:lnSpc>
                <a:spcPct val="150000"/>
              </a:lnSpc>
              <a:spcBef>
                <a:spcPts val="900"/>
              </a:spcBef>
              <a:defRPr sz="1344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endParaRPr dirty="0"/>
          </a:p>
        </p:txBody>
      </p:sp>
      <p:sp>
        <p:nvSpPr>
          <p:cNvPr id="516" name="Rettangolo"/>
          <p:cNvSpPr/>
          <p:nvPr/>
        </p:nvSpPr>
        <p:spPr>
          <a:xfrm>
            <a:off x="333536" y="6125978"/>
            <a:ext cx="11507695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17" name="ambito nove_Tavola disegno 1.png" descr="ambito nove_Tavola disegno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83F52C1-13DA-2F72-6DAF-750FE64764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108655"/>
              </p:ext>
            </p:extLst>
          </p:nvPr>
        </p:nvGraphicFramePr>
        <p:xfrm>
          <a:off x="783315" y="544689"/>
          <a:ext cx="10050589" cy="54497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00440">
                  <a:extLst>
                    <a:ext uri="{9D8B030D-6E8A-4147-A177-3AD203B41FA5}">
                      <a16:colId xmlns:a16="http://schemas.microsoft.com/office/drawing/2014/main" val="572867372"/>
                    </a:ext>
                  </a:extLst>
                </a:gridCol>
                <a:gridCol w="2456665">
                  <a:extLst>
                    <a:ext uri="{9D8B030D-6E8A-4147-A177-3AD203B41FA5}">
                      <a16:colId xmlns:a16="http://schemas.microsoft.com/office/drawing/2014/main" val="646532563"/>
                    </a:ext>
                  </a:extLst>
                </a:gridCol>
                <a:gridCol w="2605125">
                  <a:extLst>
                    <a:ext uri="{9D8B030D-6E8A-4147-A177-3AD203B41FA5}">
                      <a16:colId xmlns:a16="http://schemas.microsoft.com/office/drawing/2014/main" val="2367100522"/>
                    </a:ext>
                  </a:extLst>
                </a:gridCol>
                <a:gridCol w="2988359">
                  <a:extLst>
                    <a:ext uri="{9D8B030D-6E8A-4147-A177-3AD203B41FA5}">
                      <a16:colId xmlns:a16="http://schemas.microsoft.com/office/drawing/2014/main" val="3869944120"/>
                    </a:ext>
                  </a:extLst>
                </a:gridCol>
              </a:tblGrid>
              <a:tr h="4640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Comune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A.S 2019-2020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A.S 2020-2021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A.S 2021-2022 (dati aggiornati al 31/12/2021)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378078717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ALFIANELLO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608,05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1325,2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619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84214476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BASSANO B.NO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1028,42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1210,75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590,58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160268371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BAGNOLO MELLA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9.988,09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15535,49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9091,6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229789407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CIGOLE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565,08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779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320,05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245783711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FIESSE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1315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2265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856,42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2796922140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GAMBARA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1971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2509,5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1327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2420208191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GHEDI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5155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8982,01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4022,99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194925331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GOTTOLENGO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2727,41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4298,92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2359,25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010644248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ISORELLA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2073,16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3400,73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1566,82</a:t>
                      </a: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2815119869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LENO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10167,43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15946,33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6598,23</a:t>
                      </a: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122746942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MANERBIO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8109,58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14094,49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7479,42</a:t>
                      </a: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919926592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MILZANO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1167,66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1746,75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897,52</a:t>
                      </a: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938953582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OFFLAGA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3034,22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4709,85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1587,52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881378183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PAVONE MELLA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1508,9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1646,50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622,00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799247515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PONTEVICO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5198,75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7601,31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3493,49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672115998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PRALBOINO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850,67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1471,08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669,67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911881159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SAN GERVASIO B.NO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3221,93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4701,12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1825,83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156293573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SENIGA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696,5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1143,92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462,30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3052902683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VEROLANUOVA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1941,91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3849,40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1668,83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2828152093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VEROLAVECCHIA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1233,34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984,47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612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528846270"/>
                  </a:ext>
                </a:extLst>
              </a:tr>
              <a:tr h="23665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TOTALE</a:t>
                      </a: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62.562,1</a:t>
                      </a: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98.201,82</a:t>
                      </a:r>
                    </a:p>
                  </a:txBody>
                  <a:tcPr marL="8727" marR="8727" marT="87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46.670,52</a:t>
                      </a:r>
                    </a:p>
                  </a:txBody>
                  <a:tcPr marL="8727" marR="8727" marT="8727" marB="0" anchor="b"/>
                </a:tc>
                <a:extLst>
                  <a:ext uri="{0D108BD9-81ED-4DB2-BD59-A6C34878D82A}">
                    <a16:rowId xmlns:a16="http://schemas.microsoft.com/office/drawing/2014/main" val="20060838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1987" y="0"/>
            <a:ext cx="4782166" cy="7786786"/>
          </a:xfrm>
          <a:prstGeom prst="rect">
            <a:avLst/>
          </a:prstGeom>
          <a:ln w="12700">
            <a:miter lim="400000"/>
          </a:ln>
        </p:spPr>
      </p:pic>
      <p:pic>
        <p:nvPicPr>
          <p:cNvPr id="538" name="Picture Placeholder 10" descr="Picture Placeholder 10"/>
          <p:cNvPicPr>
            <a:picLocks noGrp="1" noChangeAspect="1"/>
          </p:cNvPicPr>
          <p:nvPr>
            <p:ph type="pic" idx="21"/>
          </p:nvPr>
        </p:nvPicPr>
        <p:blipFill>
          <a:blip r:embed="rId3"/>
          <a:stretch>
            <a:fillRect/>
          </a:stretch>
        </p:blipFill>
        <p:spPr>
          <a:xfrm>
            <a:off x="6481509" y="2781514"/>
            <a:ext cx="3140928" cy="1287011"/>
          </a:xfrm>
          <a:prstGeom prst="rect">
            <a:avLst/>
          </a:prstGeom>
        </p:spPr>
      </p:pic>
      <p:sp>
        <p:nvSpPr>
          <p:cNvPr id="539" name="Rettangolo"/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40" name="ambito nove_Tavola disegno 1.png" descr="ambito nove_Tavola disegno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3" name="Grafico 22">
            <a:extLst>
              <a:ext uri="{FF2B5EF4-FFF2-40B4-BE49-F238E27FC236}">
                <a16:creationId xmlns:a16="http://schemas.microsoft.com/office/drawing/2014/main" id="{2DB02A9D-2D0F-4F01-9AA0-FA28A1FF27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575525"/>
              </p:ext>
            </p:extLst>
          </p:nvPr>
        </p:nvGraphicFramePr>
        <p:xfrm>
          <a:off x="241624" y="567501"/>
          <a:ext cx="6407816" cy="5547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Rettangolo 2">
            <a:extLst>
              <a:ext uri="{FF2B5EF4-FFF2-40B4-BE49-F238E27FC236}">
                <a16:creationId xmlns:a16="http://schemas.microsoft.com/office/drawing/2014/main" id="{35F10749-4BB0-41B0-8A4F-9AEAD0C11C93}"/>
              </a:ext>
            </a:extLst>
          </p:cNvPr>
          <p:cNvSpPr/>
          <p:nvPr/>
        </p:nvSpPr>
        <p:spPr>
          <a:xfrm>
            <a:off x="6454883" y="2970063"/>
            <a:ext cx="31409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Ore erogate :</a:t>
            </a:r>
          </a:p>
          <a:p>
            <a:pPr algn="ctr"/>
            <a:r>
              <a:rPr lang="it-IT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208.466</a:t>
            </a:r>
          </a:p>
          <a:p>
            <a:pPr algn="ctr"/>
            <a:endParaRPr lang="it-IT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 panose="00000500000000000000" pitchFamily="2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FD871A-386E-F64C-9391-D97EB0B70E5F}"/>
              </a:ext>
            </a:extLst>
          </p:cNvPr>
          <p:cNvSpPr txBox="1"/>
          <p:nvPr/>
        </p:nvSpPr>
        <p:spPr>
          <a:xfrm>
            <a:off x="3872774" y="1466993"/>
            <a:ext cx="122509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400" b="1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18% </a:t>
            </a:r>
            <a:r>
              <a:rPr lang="it-IT" sz="1400" b="1" dirty="0">
                <a:latin typeface="Barlow" pitchFamily="2" charset="77"/>
              </a:rPr>
              <a:t>scuola dell’infanzia</a:t>
            </a:r>
            <a:endParaRPr kumimoji="0" lang="it-IT" sz="1400" b="1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" pitchFamily="2" charset="77"/>
              <a:sym typeface="Calibri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0F95A74-171B-6745-B188-AD12799E5C78}"/>
              </a:ext>
            </a:extLst>
          </p:cNvPr>
          <p:cNvSpPr txBox="1"/>
          <p:nvPr/>
        </p:nvSpPr>
        <p:spPr>
          <a:xfrm>
            <a:off x="3990450" y="3653059"/>
            <a:ext cx="122509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400" b="1" dirty="0">
                <a:latin typeface="Barlow" pitchFamily="2" charset="77"/>
              </a:rPr>
              <a:t>37</a:t>
            </a:r>
            <a:r>
              <a:rPr kumimoji="0" lang="it-IT" sz="1400" b="1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% </a:t>
            </a:r>
            <a:r>
              <a:rPr lang="it-IT" sz="1400" b="1" dirty="0">
                <a:latin typeface="Barlow" pitchFamily="2" charset="77"/>
              </a:rPr>
              <a:t>scuola primaria</a:t>
            </a:r>
            <a:endParaRPr kumimoji="0" lang="it-IT" sz="1400" b="1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" pitchFamily="2" charset="77"/>
              <a:sym typeface="Calibri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1B04E1B-EA94-4C4D-B1AB-644E2FCF40A7}"/>
              </a:ext>
            </a:extLst>
          </p:cNvPr>
          <p:cNvSpPr txBox="1"/>
          <p:nvPr/>
        </p:nvSpPr>
        <p:spPr>
          <a:xfrm>
            <a:off x="1735207" y="3673966"/>
            <a:ext cx="1225095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400" b="1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18% </a:t>
            </a:r>
            <a:r>
              <a:rPr lang="it-IT" sz="1400" b="1" dirty="0">
                <a:latin typeface="Barlow" pitchFamily="2" charset="77"/>
              </a:rPr>
              <a:t>scuola secondaria di I grado</a:t>
            </a:r>
            <a:endParaRPr kumimoji="0" lang="it-IT" sz="1400" b="1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" pitchFamily="2" charset="77"/>
              <a:sym typeface="Calibri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D14556E-1AFB-5548-8739-F5BA17C721EE}"/>
              </a:ext>
            </a:extLst>
          </p:cNvPr>
          <p:cNvSpPr txBox="1"/>
          <p:nvPr/>
        </p:nvSpPr>
        <p:spPr>
          <a:xfrm>
            <a:off x="1790383" y="1867720"/>
            <a:ext cx="1225095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400" b="1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28% </a:t>
            </a:r>
            <a:r>
              <a:rPr lang="it-IT" sz="1400" b="1" dirty="0">
                <a:latin typeface="Barlow" pitchFamily="2" charset="77"/>
              </a:rPr>
              <a:t>scuola secondaria di II grado</a:t>
            </a:r>
            <a:endParaRPr kumimoji="0" lang="it-IT" sz="1400" b="1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" pitchFamily="2" charset="77"/>
              <a:sym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9FD4B96-39EF-014F-BF0C-67F01587ABC5}"/>
              </a:ext>
            </a:extLst>
          </p:cNvPr>
          <p:cNvSpPr txBox="1"/>
          <p:nvPr/>
        </p:nvSpPr>
        <p:spPr>
          <a:xfrm>
            <a:off x="760165" y="292032"/>
            <a:ext cx="11080736" cy="48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4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it-IT" sz="2800" dirty="0">
                <a:latin typeface="Barlow" pitchFamily="2" charset="77"/>
              </a:rPr>
              <a:t>NUMERO DI ORE EROGATE SUDDIVISE PER ORDINE SCOLASTICO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3891" y="-591393"/>
            <a:ext cx="4782167" cy="7786786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Rectangle 6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44" name="Text Placeholder 8"/>
          <p:cNvSpPr txBox="1"/>
          <p:nvPr/>
        </p:nvSpPr>
        <p:spPr>
          <a:xfrm>
            <a:off x="0" y="4265611"/>
            <a:ext cx="3521612" cy="2447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defTabSz="877823">
              <a:lnSpc>
                <a:spcPct val="150000"/>
              </a:lnSpc>
              <a:spcBef>
                <a:spcPts val="900"/>
              </a:spcBef>
              <a:defRPr sz="1344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endParaRPr dirty="0"/>
          </a:p>
        </p:txBody>
      </p:sp>
      <p:sp>
        <p:nvSpPr>
          <p:cNvPr id="545" name="Title 1"/>
          <p:cNvSpPr txBox="1"/>
          <p:nvPr/>
        </p:nvSpPr>
        <p:spPr>
          <a:xfrm>
            <a:off x="147532" y="1022431"/>
            <a:ext cx="3359748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90000"/>
              </a:lnSpc>
              <a:defRPr sz="44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it-IT" sz="3200" dirty="0">
                <a:latin typeface="Barlow" panose="00000500000000000000" pitchFamily="2" charset="0"/>
              </a:rPr>
              <a:t>Andamento del servizio</a:t>
            </a:r>
          </a:p>
          <a:p>
            <a:endParaRPr lang="it-IT" sz="3200" dirty="0">
              <a:latin typeface="Barlow" panose="00000500000000000000" pitchFamily="2" charset="0"/>
            </a:endParaRPr>
          </a:p>
          <a:p>
            <a:r>
              <a:rPr lang="it-IT" sz="3200" dirty="0">
                <a:latin typeface="Barlow" panose="00000500000000000000" pitchFamily="2" charset="0"/>
              </a:rPr>
              <a:t>Triennio 2019/2021</a:t>
            </a:r>
          </a:p>
          <a:p>
            <a:endParaRPr lang="it-IT" sz="3200" dirty="0">
              <a:latin typeface="Barlow" panose="00000500000000000000" pitchFamily="2" charset="0"/>
            </a:endParaRPr>
          </a:p>
          <a:p>
            <a:r>
              <a:rPr lang="it-IT" sz="3200" dirty="0">
                <a:latin typeface="Barlow" panose="00000500000000000000" pitchFamily="2" charset="0"/>
              </a:rPr>
              <a:t>Numero di ore erogate a confronto sul triennio </a:t>
            </a:r>
            <a:endParaRPr sz="3200" dirty="0">
              <a:latin typeface="Barlow" panose="00000500000000000000" pitchFamily="2" charset="0"/>
            </a:endParaRPr>
          </a:p>
        </p:txBody>
      </p:sp>
      <p:pic>
        <p:nvPicPr>
          <p:cNvPr id="547" name="Picture Placeholder 16" descr="Picture Placeholder 16"/>
          <p:cNvPicPr>
            <a:picLocks noGrp="1" noChangeAspect="1"/>
          </p:cNvPicPr>
          <p:nvPr>
            <p:ph type="pic" idx="21"/>
          </p:nvPr>
        </p:nvPicPr>
        <p:blipFill>
          <a:blip r:embed="rId3"/>
          <a:stretch>
            <a:fillRect/>
          </a:stretch>
        </p:blipFill>
        <p:spPr>
          <a:xfrm>
            <a:off x="3532278" y="0"/>
            <a:ext cx="1411512" cy="6858000"/>
          </a:xfrm>
          <a:prstGeom prst="rect">
            <a:avLst/>
          </a:prstGeom>
        </p:spPr>
      </p:pic>
      <p:sp>
        <p:nvSpPr>
          <p:cNvPr id="548" name="Rettangolo"/>
          <p:cNvSpPr/>
          <p:nvPr/>
        </p:nvSpPr>
        <p:spPr>
          <a:xfrm>
            <a:off x="0" y="6125978"/>
            <a:ext cx="11841231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49" name="ambito nove_Tavola disegno 1.png" descr="ambito nove_Tavola disegno 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174175"/>
              </p:ext>
            </p:extLst>
          </p:nvPr>
        </p:nvGraphicFramePr>
        <p:xfrm>
          <a:off x="5158102" y="1001747"/>
          <a:ext cx="6635931" cy="4122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Rectangle 6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58" name="Rettangolo"/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59" name="ambito nove_Tavola disegno 1.png" descr="ambito nove_Tavola disegno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670" y="6314538"/>
            <a:ext cx="1708423" cy="3899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F4F6026-6E03-4715-8443-834BC960E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015776"/>
              </p:ext>
            </p:extLst>
          </p:nvPr>
        </p:nvGraphicFramePr>
        <p:xfrm>
          <a:off x="4247910" y="301008"/>
          <a:ext cx="7025832" cy="54128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08118">
                  <a:extLst>
                    <a:ext uri="{9D8B030D-6E8A-4147-A177-3AD203B41FA5}">
                      <a16:colId xmlns:a16="http://schemas.microsoft.com/office/drawing/2014/main" val="1258738042"/>
                    </a:ext>
                  </a:extLst>
                </a:gridCol>
                <a:gridCol w="1420665">
                  <a:extLst>
                    <a:ext uri="{9D8B030D-6E8A-4147-A177-3AD203B41FA5}">
                      <a16:colId xmlns:a16="http://schemas.microsoft.com/office/drawing/2014/main" val="177360122"/>
                    </a:ext>
                  </a:extLst>
                </a:gridCol>
                <a:gridCol w="1666052">
                  <a:extLst>
                    <a:ext uri="{9D8B030D-6E8A-4147-A177-3AD203B41FA5}">
                      <a16:colId xmlns:a16="http://schemas.microsoft.com/office/drawing/2014/main" val="1018528572"/>
                    </a:ext>
                  </a:extLst>
                </a:gridCol>
                <a:gridCol w="2130997">
                  <a:extLst>
                    <a:ext uri="{9D8B030D-6E8A-4147-A177-3AD203B41FA5}">
                      <a16:colId xmlns:a16="http://schemas.microsoft.com/office/drawing/2014/main" val="2159312739"/>
                    </a:ext>
                  </a:extLst>
                </a:gridCol>
              </a:tblGrid>
              <a:tr h="42088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COMUNE</a:t>
                      </a: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AS 2019/2020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AS 2020/2021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AS 2021/2022 </a:t>
                      </a:r>
                    </a:p>
                    <a:p>
                      <a:pPr algn="ctr" fontAlgn="b"/>
                      <a:r>
                        <a:rPr lang="it-IT" sz="1400" b="1" i="0" u="none" strike="noStrike" dirty="0">
                          <a:effectLst/>
                          <a:latin typeface="Barlow Medium" pitchFamily="2" charset="77"/>
                        </a:rPr>
                        <a:t>(dati al 31/12/21)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752227405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Alfianello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2351961016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Bagnolo M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2038016301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Bassano </a:t>
                      </a:r>
                      <a:r>
                        <a:rPr lang="it-IT" sz="1400" b="0" i="0" u="none" strike="noStrike" dirty="0" err="1">
                          <a:effectLst/>
                          <a:latin typeface="Barlow Medium" pitchFamily="2" charset="77"/>
                        </a:rPr>
                        <a:t>B.no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569746350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Cigole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747944328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Fiesse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3706950522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Gambara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10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668988705"/>
                  </a:ext>
                </a:extLst>
              </a:tr>
              <a:tr h="32562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Ghedi*                           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22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24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3443604749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Gottolengo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306675650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Isorella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497906409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Leno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46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4134367678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Manerbio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184562373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Milzano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3215550824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Offlaga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737452881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Pavone Mella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986378632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Pontevico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16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4275696965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Pralboino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902648442"/>
                  </a:ext>
                </a:extLst>
              </a:tr>
              <a:tr h="39364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S.Gervasio B.no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1527628622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Seniga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3075061205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Verolanuova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Barlow Medium" pitchFamily="2" charset="77"/>
                        </a:rPr>
                        <a:t>19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973767107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Verolavecchia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Barlow Medium" pitchFamily="2" charset="77"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Barlow Medium" pitchFamily="2" charset="77"/>
                      </a:endParaRP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3453918994"/>
                  </a:ext>
                </a:extLst>
              </a:tr>
              <a:tr h="214852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TOTALE</a:t>
                      </a: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265</a:t>
                      </a: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274</a:t>
                      </a:r>
                    </a:p>
                  </a:txBody>
                  <a:tcPr marL="9128" marR="9128" marT="912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Barlow Medium" pitchFamily="2" charset="77"/>
                        </a:rPr>
                        <a:t>300</a:t>
                      </a:r>
                    </a:p>
                  </a:txBody>
                  <a:tcPr marL="9128" marR="9128" marT="9128" marB="0" anchor="b"/>
                </a:tc>
                <a:extLst>
                  <a:ext uri="{0D108BD9-81ED-4DB2-BD59-A6C34878D82A}">
                    <a16:rowId xmlns:a16="http://schemas.microsoft.com/office/drawing/2014/main" val="2799846582"/>
                  </a:ext>
                </a:extLst>
              </a:tr>
            </a:tbl>
          </a:graphicData>
        </a:graphic>
      </p:graphicFrame>
      <p:pic>
        <p:nvPicPr>
          <p:cNvPr id="17" name="Picture Placeholder 8" descr="Picture Placeholder 8">
            <a:extLst>
              <a:ext uri="{FF2B5EF4-FFF2-40B4-BE49-F238E27FC236}">
                <a16:creationId xmlns:a16="http://schemas.microsoft.com/office/drawing/2014/main" id="{A62FD2EB-42B4-477B-B21A-FDD86C7430DE}"/>
              </a:ext>
            </a:extLst>
          </p:cNvPr>
          <p:cNvPicPr>
            <a:picLocks noGrp="1" noChangeAspect="1"/>
          </p:cNvPicPr>
          <p:nvPr>
            <p:ph type="pic" idx="21"/>
          </p:nvPr>
        </p:nvPicPr>
        <p:blipFill>
          <a:blip r:embed="rId3"/>
          <a:stretch>
            <a:fillRect/>
          </a:stretch>
        </p:blipFill>
        <p:spPr>
          <a:xfrm>
            <a:off x="680952" y="336614"/>
            <a:ext cx="3140929" cy="5508466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DB09279A-7A04-4B80-BE1C-35C067FD9D52}"/>
              </a:ext>
            </a:extLst>
          </p:cNvPr>
          <p:cNvSpPr/>
          <p:nvPr/>
        </p:nvSpPr>
        <p:spPr>
          <a:xfrm>
            <a:off x="923459" y="1491555"/>
            <a:ext cx="247937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Riepilogo casi</a:t>
            </a:r>
          </a:p>
          <a:p>
            <a:pPr algn="ctr"/>
            <a:r>
              <a:rPr lang="it-IT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t</a:t>
            </a:r>
            <a:r>
              <a:rPr lang="it-IT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riennio 2019/2021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02E34B-1FE9-4546-BB37-52B8F7203BE8}"/>
              </a:ext>
            </a:extLst>
          </p:cNvPr>
          <p:cNvSpPr txBox="1"/>
          <p:nvPr/>
        </p:nvSpPr>
        <p:spPr>
          <a:xfrm>
            <a:off x="4247910" y="5845080"/>
            <a:ext cx="295154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40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* Solo secondaria di II grado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Rectangle 6"/>
          <p:cNvSpPr/>
          <p:nvPr/>
        </p:nvSpPr>
        <p:spPr>
          <a:xfrm>
            <a:off x="-13856" y="342899"/>
            <a:ext cx="647701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68" name="Rettangolo"/>
          <p:cNvSpPr/>
          <p:nvPr/>
        </p:nvSpPr>
        <p:spPr>
          <a:xfrm>
            <a:off x="-13857" y="6125978"/>
            <a:ext cx="12205857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69" name="ambito nove_Tavola disegno 1.png" descr="ambito nove_Tavola disegno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Picture Placeholder 8" descr="Picture Placeholder 8">
            <a:extLst>
              <a:ext uri="{FF2B5EF4-FFF2-40B4-BE49-F238E27FC236}">
                <a16:creationId xmlns:a16="http://schemas.microsoft.com/office/drawing/2014/main" id="{2AD72232-50DD-4087-826C-512B21F8C03A}"/>
              </a:ext>
            </a:extLst>
          </p:cNvPr>
          <p:cNvPicPr>
            <a:picLocks noGrp="1" noChangeAspect="1"/>
          </p:cNvPicPr>
          <p:nvPr>
            <p:ph type="pic" idx="21"/>
          </p:nvPr>
        </p:nvPicPr>
        <p:blipFill>
          <a:blip r:embed="rId3"/>
          <a:stretch>
            <a:fillRect/>
          </a:stretch>
        </p:blipFill>
        <p:spPr>
          <a:xfrm>
            <a:off x="0" y="-79899"/>
            <a:ext cx="3140929" cy="6125978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030974D-234F-407E-A26D-2943DD9979A2}"/>
              </a:ext>
            </a:extLst>
          </p:cNvPr>
          <p:cNvSpPr/>
          <p:nvPr/>
        </p:nvSpPr>
        <p:spPr>
          <a:xfrm>
            <a:off x="247728" y="1590596"/>
            <a:ext cx="2645471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Andamento dei casi assegnati</a:t>
            </a:r>
          </a:p>
          <a:p>
            <a:pPr algn="ctr"/>
            <a:r>
              <a:rPr lang="it-IT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anose="00000500000000000000" pitchFamily="2" charset="0"/>
              </a:rPr>
              <a:t>Nel triennio 2019-2021</a:t>
            </a:r>
            <a:endParaRPr lang="it-IT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 panose="00000500000000000000" pitchFamily="2" charset="0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361487"/>
              </p:ext>
            </p:extLst>
          </p:nvPr>
        </p:nvGraphicFramePr>
        <p:xfrm>
          <a:off x="3388657" y="677333"/>
          <a:ext cx="8371221" cy="4832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:a14="http://schemas.microsoft.com/office/drawing/2010/main" xmlns:m="http://schemas.openxmlformats.org/officeDocument/2006/math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5E5E5E"/>
      </a:dk1>
      <a:lt1>
        <a:srgbClr val="FEFFFF"/>
      </a:lt1>
      <a:dk2>
        <a:srgbClr val="A7A7A7"/>
      </a:dk2>
      <a:lt2>
        <a:srgbClr val="535353"/>
      </a:lt2>
      <a:accent1>
        <a:srgbClr val="A9A9A9"/>
      </a:accent1>
      <a:accent2>
        <a:srgbClr val="C0C0C0"/>
      </a:accent2>
      <a:accent3>
        <a:srgbClr val="424242"/>
      </a:accent3>
      <a:accent4>
        <a:srgbClr val="6C6C6C"/>
      </a:accent4>
      <a:accent5>
        <a:srgbClr val="EAEAEA"/>
      </a:accent5>
      <a:accent6>
        <a:srgbClr val="838383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9A9A9"/>
      </a:accent1>
      <a:accent2>
        <a:srgbClr val="C0C0C0"/>
      </a:accent2>
      <a:accent3>
        <a:srgbClr val="424242"/>
      </a:accent3>
      <a:accent4>
        <a:srgbClr val="6C6C6C"/>
      </a:accent4>
      <a:accent5>
        <a:srgbClr val="EAEAEA"/>
      </a:accent5>
      <a:accent6>
        <a:srgbClr val="838383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377</Words>
  <Application>Microsoft Macintosh PowerPoint</Application>
  <PresentationFormat>Widescreen</PresentationFormat>
  <Paragraphs>199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9" baseType="lpstr">
      <vt:lpstr>Arial</vt:lpstr>
      <vt:lpstr>Avenir Black</vt:lpstr>
      <vt:lpstr>Avenir Book</vt:lpstr>
      <vt:lpstr>Avenir Heavy</vt:lpstr>
      <vt:lpstr>Avenir Light</vt:lpstr>
      <vt:lpstr>Barlow</vt:lpstr>
      <vt:lpstr>Barlow Medium</vt:lpstr>
      <vt:lpstr>Calibri</vt:lpstr>
      <vt:lpstr>Calibri Light</vt:lpstr>
      <vt:lpstr>Helvetica</vt:lpstr>
      <vt:lpstr>Segoe UI</vt:lpstr>
      <vt:lpstr>Office Theme</vt:lpstr>
      <vt:lpstr>INQUADRAMENTO GENERALE DEL SERVIZIO DI ASSISTENZA AD PERSONAM TRIENNIO 2019-2021</vt:lpstr>
      <vt:lpstr>Cittadini residenti nei Comuni che hanno delegato il servizio all’Azienda Territoriale ed iscritti a scuole di ogni ordine e grado, che siano titolari di una certificazione di disabilità ai sensi della legge 104/92  I destinatari sono individuati dal Servizio Sociale professionale dei rispettivi Comuni di residenza ed ammessi al servizio attraverso il «progetto individualizzato» in raccordo con gli Istituti scolastici ed i servizi sociosanitari di riferimento.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</dc:title>
  <dc:creator>Claudia Pedercini</dc:creator>
  <cp:lastModifiedBy>claudia pedercini</cp:lastModifiedBy>
  <cp:revision>19</cp:revision>
  <dcterms:modified xsi:type="dcterms:W3CDTF">2022-05-09T08:15:34Z</dcterms:modified>
</cp:coreProperties>
</file>